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2" r:id="rId6"/>
    <p:sldId id="263" r:id="rId7"/>
    <p:sldId id="265" r:id="rId8"/>
    <p:sldId id="264" r:id="rId9"/>
    <p:sldId id="259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34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8BC49-8446-4CBA-A09A-055AB37D8997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303FC-FA39-480C-B00F-B91E28A44AA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Sloveso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get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VY_32_INOVACE_ANJ.2.05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5.3.2014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schopnost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užití slovesa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get</a:t>
            </a:r>
            <a:r>
              <a:rPr lang="cs-CZ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 jako frázového slovesa.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536" y="548680"/>
            <a:ext cx="85717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i="1" dirty="0" smtClean="0">
                <a:solidFill>
                  <a:srgbClr val="00B0F0"/>
                </a:solidFill>
              </a:rPr>
              <a:t>Get</a:t>
            </a:r>
            <a:r>
              <a:rPr lang="cs-CZ" sz="3200" b="1" i="1" dirty="0" smtClean="0">
                <a:solidFill>
                  <a:srgbClr val="00B0F0"/>
                </a:solidFill>
              </a:rPr>
              <a:t> </a:t>
            </a:r>
            <a:r>
              <a:rPr lang="en-GB" sz="3200" dirty="0" smtClean="0">
                <a:solidFill>
                  <a:srgbClr val="00B0F0"/>
                </a:solidFill>
              </a:rPr>
              <a:t>is one of the common verbs in spoken English.</a:t>
            </a:r>
          </a:p>
          <a:p>
            <a:r>
              <a:rPr lang="en-GB" sz="3200" b="1" i="1" dirty="0" smtClean="0">
                <a:solidFill>
                  <a:srgbClr val="FF0000"/>
                </a:solidFill>
              </a:rPr>
              <a:t>Get </a:t>
            </a:r>
            <a:r>
              <a:rPr lang="en-GB" sz="3200" dirty="0" smtClean="0">
                <a:solidFill>
                  <a:srgbClr val="FF0000"/>
                </a:solidFill>
              </a:rPr>
              <a:t>has four main meanings.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5576" y="1988840"/>
            <a:ext cx="6704464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Used with direct object, it means something like</a:t>
            </a:r>
          </a:p>
          <a:p>
            <a:pPr marL="514350" indent="-514350"/>
            <a:r>
              <a:rPr lang="en-GB" sz="2400" dirty="0"/>
              <a:t> </a:t>
            </a:r>
            <a:r>
              <a:rPr lang="en-GB" sz="2400" dirty="0" smtClean="0"/>
              <a:t>      </a:t>
            </a:r>
            <a:r>
              <a:rPr lang="en-GB" sz="2400" i="1" dirty="0" smtClean="0"/>
              <a:t>fetch, obtain, receive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755576" y="2996952"/>
            <a:ext cx="7992888" cy="830997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marL="514350" indent="-514350">
              <a:buAutoNum type="arabicPeriod" startAt="2"/>
            </a:pPr>
            <a:r>
              <a:rPr lang="en-GB" sz="2400" dirty="0" smtClean="0"/>
              <a:t>Used with anything else (adjective, infinitive, preposition), </a:t>
            </a:r>
            <a:r>
              <a:rPr lang="en-GB" sz="2400" i="1" dirty="0" smtClean="0"/>
              <a:t>get </a:t>
            </a:r>
            <a:r>
              <a:rPr lang="en-GB" sz="2400" dirty="0" smtClean="0"/>
              <a:t>usually suggests some sort of change or movement. </a:t>
            </a:r>
            <a:endParaRPr lang="en-GB" sz="24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755576" y="4077072"/>
            <a:ext cx="7485832" cy="120032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3.    When there is a direct object followed by an adjective,</a:t>
            </a:r>
          </a:p>
          <a:p>
            <a:r>
              <a:rPr lang="en-GB" sz="2400" dirty="0"/>
              <a:t> </a:t>
            </a:r>
            <a:r>
              <a:rPr lang="en-GB" sz="2400" dirty="0" smtClean="0"/>
              <a:t>      infinitive, preposition, the meaning is </a:t>
            </a:r>
            <a:r>
              <a:rPr lang="en-GB" sz="2400" i="1" dirty="0" smtClean="0"/>
              <a:t>cause to change,</a:t>
            </a:r>
          </a:p>
          <a:p>
            <a:r>
              <a:rPr lang="en-GB" sz="2400" i="1" dirty="0"/>
              <a:t> </a:t>
            </a:r>
            <a:r>
              <a:rPr lang="en-GB" sz="2400" i="1" dirty="0" smtClean="0"/>
              <a:t>      cause to become, ...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755576" y="5445224"/>
            <a:ext cx="8064896" cy="830997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4"/>
            </a:pPr>
            <a:r>
              <a:rPr lang="en-GB" sz="2400" dirty="0" smtClean="0"/>
              <a:t> The past participle </a:t>
            </a:r>
            <a:r>
              <a:rPr lang="en-GB" sz="2400" i="1" dirty="0" smtClean="0"/>
              <a:t>got </a:t>
            </a:r>
            <a:r>
              <a:rPr lang="en-GB" sz="2400" dirty="0" smtClean="0"/>
              <a:t>is used in some of the spoken forms     </a:t>
            </a:r>
          </a:p>
          <a:p>
            <a:pPr marL="457200" indent="-457200"/>
            <a:r>
              <a:rPr lang="en-GB" sz="2400" dirty="0"/>
              <a:t> </a:t>
            </a:r>
            <a:r>
              <a:rPr lang="en-GB" sz="2400" dirty="0" smtClean="0"/>
              <a:t>       of the verb </a:t>
            </a:r>
            <a:r>
              <a:rPr lang="en-GB" sz="2400" i="1" dirty="0" smtClean="0"/>
              <a:t>to have.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692696"/>
            <a:ext cx="7848872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/>
              <a:t>Used with direct object, it means something like</a:t>
            </a:r>
          </a:p>
          <a:p>
            <a:pPr marL="514350" indent="-514350"/>
            <a:r>
              <a:rPr lang="en-GB" sz="2400" dirty="0" smtClean="0"/>
              <a:t>       </a:t>
            </a:r>
            <a:r>
              <a:rPr lang="en-GB" sz="2400" i="1" dirty="0" smtClean="0"/>
              <a:t>fetch, obtain, receive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755576" y="2564904"/>
            <a:ext cx="7872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He often gets good marks.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Did you get a letter from me yesterday?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What did you get from your boy?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I’ll come and get you from the station this evening if you like.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9552" y="836712"/>
            <a:ext cx="8064896" cy="830997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marL="514350" indent="-514350">
              <a:buAutoNum type="arabicPeriod" startAt="2"/>
            </a:pPr>
            <a:r>
              <a:rPr lang="en-GB" sz="2400" dirty="0" smtClean="0"/>
              <a:t>Used with anything else (adjective, infinitive, preposition), </a:t>
            </a:r>
            <a:r>
              <a:rPr lang="en-GB" sz="2400" i="1" dirty="0" smtClean="0"/>
              <a:t>get </a:t>
            </a:r>
            <a:r>
              <a:rPr lang="en-GB" sz="2400" dirty="0" smtClean="0"/>
              <a:t>usually suggests some sort of change or movement. </a:t>
            </a:r>
            <a:endParaRPr lang="en-GB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827584" y="2348880"/>
            <a:ext cx="42861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It’s getting dark outside.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My sister got married last week.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Get away from us!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I’ll get up very soon tomorrow.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11560" y="692696"/>
            <a:ext cx="7704856" cy="120032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GB" sz="2400" dirty="0" smtClean="0"/>
              <a:t>3.    When there is a direct object followed by an adjective,</a:t>
            </a:r>
          </a:p>
          <a:p>
            <a:r>
              <a:rPr lang="en-GB" sz="2400" dirty="0" smtClean="0"/>
              <a:t>       infinitive, preposition, the meaning is </a:t>
            </a:r>
            <a:r>
              <a:rPr lang="en-GB" sz="2400" i="1" dirty="0" smtClean="0"/>
              <a:t>cause to change,</a:t>
            </a:r>
          </a:p>
          <a:p>
            <a:r>
              <a:rPr lang="en-GB" sz="2400" i="1" dirty="0" smtClean="0"/>
              <a:t>       cause to become, ...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619672" y="2780928"/>
            <a:ext cx="46287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I can’t get my feet warm.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Everyone in the group gets bored.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Why do you get angry?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Let’s get him to buy us some drink.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620688"/>
            <a:ext cx="7488832" cy="830997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marL="457200" indent="-457200">
              <a:buAutoNum type="arabicPeriod" startAt="4"/>
            </a:pPr>
            <a:r>
              <a:rPr lang="en-GB" sz="2400" dirty="0" smtClean="0"/>
              <a:t> The past participle </a:t>
            </a:r>
            <a:r>
              <a:rPr lang="en-GB" sz="2400" i="1" dirty="0" smtClean="0"/>
              <a:t>got </a:t>
            </a:r>
            <a:r>
              <a:rPr lang="en-GB" sz="2400" dirty="0" smtClean="0"/>
              <a:t>is used in some of the spoken   </a:t>
            </a:r>
          </a:p>
          <a:p>
            <a:pPr marL="457200" indent="-457200"/>
            <a:r>
              <a:rPr lang="en-GB" sz="2400" dirty="0"/>
              <a:t> </a:t>
            </a:r>
            <a:r>
              <a:rPr lang="en-GB" sz="2400" dirty="0" smtClean="0"/>
              <a:t>       forms of the verb </a:t>
            </a:r>
            <a:r>
              <a:rPr lang="en-GB" sz="2400" i="1" dirty="0" smtClean="0"/>
              <a:t>to have.</a:t>
            </a:r>
            <a:endParaRPr lang="en-GB" sz="24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971600" y="2132856"/>
            <a:ext cx="68984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I’ve got three cousins who live in the South Bohemia.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Have you really got to go?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He’s got a headache.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What have you got in the fridge?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I haven’t got much time.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B050"/>
                </a:solidFill>
              </a:rPr>
              <a:t>Phrasal verbs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get at</a:t>
            </a:r>
          </a:p>
          <a:p>
            <a:r>
              <a:rPr lang="en-GB" dirty="0" smtClean="0"/>
              <a:t>get away</a:t>
            </a:r>
          </a:p>
          <a:p>
            <a:r>
              <a:rPr lang="en-GB" dirty="0" smtClean="0"/>
              <a:t>get in(to)/out(of)</a:t>
            </a:r>
          </a:p>
          <a:p>
            <a:r>
              <a:rPr lang="en-GB" dirty="0" smtClean="0"/>
              <a:t>get on/off</a:t>
            </a:r>
          </a:p>
          <a:p>
            <a:r>
              <a:rPr lang="en-GB" dirty="0" smtClean="0"/>
              <a:t>get on (well/bad) with </a:t>
            </a:r>
            <a:r>
              <a:rPr lang="en-GB" dirty="0" err="1" smtClean="0"/>
              <a:t>sb</a:t>
            </a:r>
            <a:endParaRPr lang="en-GB" dirty="0" smtClean="0"/>
          </a:p>
          <a:p>
            <a:r>
              <a:rPr lang="en-GB" dirty="0" smtClean="0"/>
              <a:t>get over</a:t>
            </a:r>
          </a:p>
          <a:p>
            <a:r>
              <a:rPr lang="en-GB" dirty="0" smtClean="0"/>
              <a:t>get rid of</a:t>
            </a:r>
          </a:p>
          <a:p>
            <a:r>
              <a:rPr lang="en-GB" dirty="0" smtClean="0"/>
              <a:t>get up</a:t>
            </a:r>
          </a:p>
          <a:p>
            <a:endParaRPr lang="en-GB" dirty="0"/>
          </a:p>
        </p:txBody>
      </p:sp>
      <p:sp>
        <p:nvSpPr>
          <p:cNvPr id="4" name="TextovéPole 3"/>
          <p:cNvSpPr txBox="1"/>
          <p:nvPr/>
        </p:nvSpPr>
        <p:spPr>
          <a:xfrm>
            <a:off x="4788024" y="2060848"/>
            <a:ext cx="2732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vycházet s někým</a:t>
            </a:r>
            <a:endParaRPr lang="en-GB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4427984" y="1556792"/>
            <a:ext cx="4121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nastoupit/vystoupit z vlaku</a:t>
            </a:r>
            <a:endParaRPr lang="en-GB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796136" y="3717032"/>
            <a:ext cx="1706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narážet na</a:t>
            </a:r>
            <a:endParaRPr lang="en-GB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211960" y="4941168"/>
            <a:ext cx="4096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nastoupit/vystoupit z auta</a:t>
            </a:r>
            <a:endParaRPr lang="en-GB" sz="28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572000" y="5445224"/>
            <a:ext cx="940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utéct</a:t>
            </a:r>
            <a:endParaRPr lang="en-GB" sz="28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004048" y="2636912"/>
            <a:ext cx="1208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vstávat</a:t>
            </a:r>
            <a:endParaRPr lang="en-GB" sz="28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292080" y="3212976"/>
            <a:ext cx="1490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překonat</a:t>
            </a:r>
            <a:endParaRPr lang="en-GB" sz="28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5004048" y="4365104"/>
            <a:ext cx="26024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zbavit se něčeho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500"/>
                            </p:stCondLst>
                            <p:childTnLst>
                              <p:par>
                                <p:cTn id="5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0"/>
                            </p:stCondLst>
                            <p:childTnLst>
                              <p:par>
                                <p:cTn id="63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000"/>
                            </p:stCondLst>
                            <p:childTnLst>
                              <p:par>
                                <p:cTn id="73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500"/>
                            </p:stCondLst>
                            <p:childTnLst>
                              <p:par>
                                <p:cTn id="78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-0.36093 -0.31111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6.35838E-7 L 0.01736 0.25942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87283E-6 L -0.20104 -0.4786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-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4624E-6 L -0.32275 0.40924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-0.04288 -0.3321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96296E-6 L -0.32569 0.16135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77457E-6 L -0.23663 0.07745 " pathEditMode="relative" rAng="0" ptsTypes="AA">
                                      <p:cBhvr>
                                        <p:cTn id="10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72 0.04601 L -0.19375 0.24509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1988840"/>
            <a:ext cx="828791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Think about your own</a:t>
            </a:r>
          </a:p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sentences.</a:t>
            </a:r>
          </a:p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You can also use your book.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1268760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r>
              <a:rPr lang="cs-CZ" sz="1200" dirty="0" smtClean="0"/>
              <a:t>BELÁN, </a:t>
            </a:r>
            <a:r>
              <a:rPr lang="cs-CZ" sz="1200" dirty="0" err="1" smtClean="0"/>
              <a:t>Juraj</a:t>
            </a:r>
            <a:r>
              <a:rPr lang="cs-CZ" sz="1200" dirty="0" smtClean="0"/>
              <a:t>. </a:t>
            </a:r>
            <a:r>
              <a:rPr lang="cs-CZ" sz="1200" i="1" dirty="0" smtClean="0"/>
              <a:t>Odmaturuj z anglického jazyka</a:t>
            </a:r>
            <a:r>
              <a:rPr lang="cs-CZ" sz="1200" dirty="0" smtClean="0"/>
              <a:t>. Brno: DIDAKTIS </a:t>
            </a:r>
            <a:r>
              <a:rPr lang="cs-CZ" sz="1200" dirty="0" err="1" smtClean="0"/>
              <a:t>spol.s</a:t>
            </a:r>
            <a:r>
              <a:rPr lang="cs-CZ" sz="1200" dirty="0" smtClean="0"/>
              <a:t> r.o., 2004, ISBN 80-86285-85-5. </a:t>
            </a:r>
            <a:endParaRPr lang="en-GB" sz="12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596</Words>
  <Application>Microsoft Office PowerPoint</Application>
  <PresentationFormat>Předvádění na obrazovce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Phrasal verbs</vt:lpstr>
      <vt:lpstr>Snímek 8</vt:lpstr>
      <vt:lpstr>Snímek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25</cp:revision>
  <dcterms:created xsi:type="dcterms:W3CDTF">2014-02-09T15:44:57Z</dcterms:created>
  <dcterms:modified xsi:type="dcterms:W3CDTF">2014-04-14T18:26:25Z</dcterms:modified>
</cp:coreProperties>
</file>